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24384000" cy="13716000"/>
  <p:notesSz cx="6858000" cy="9144000"/>
  <p:embeddedFontLst>
    <p:embeddedFont>
      <p:font typeface="Gotham Bold" panose="02000604030000020004" pitchFamily="2" charset="0"/>
      <p:bold r:id="rId42"/>
      <p:italic r:id="rId43"/>
    </p:embeddedFont>
    <p:embeddedFont>
      <p:font typeface="Gotham Book" panose="02000604040000020004" pitchFamily="2" charset="0"/>
      <p:regular r:id="rId44"/>
      <p:italic r:id="rId45"/>
    </p:embeddedFont>
    <p:embeddedFont>
      <p:font typeface="Gotham Medium" panose="02000604030000020004" pitchFamily="2" charset="0"/>
      <p:regular r:id="rId46"/>
      <p:italic r:id="rId47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52" name="Shape 15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 b="0" i="0">
        <a:latin typeface="Gotham Book" panose="02000604040000020004" pitchFamily="2" charset="0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5" name="Rectangle"/>
          <p:cNvSpPr/>
          <p:nvPr/>
        </p:nvSpPr>
        <p:spPr>
          <a:xfrm>
            <a:off x="3097" y="1128810"/>
            <a:ext cx="856003" cy="3000762"/>
          </a:xfrm>
          <a:prstGeom prst="rect">
            <a:avLst/>
          </a:prstGeom>
          <a:solidFill>
            <a:srgbClr val="DCBC1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b="0" i="0" dirty="0">
              <a:latin typeface="Gotham Medium" panose="02000604030000020004" pitchFamily="2" charset="0"/>
            </a:endParaRPr>
          </a:p>
        </p:txBody>
      </p:sp>
      <p:pic>
        <p:nvPicPr>
          <p:cNvPr id="16" name="25909D99-4125-48FD-A7AF-ED0B2FBA8D72-2-2-1.png" descr="25909D99-4125-48FD-A7AF-ED0B2FBA8D72-2-2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592" y="12371364"/>
            <a:ext cx="2729282" cy="815316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84411" y="13076008"/>
            <a:ext cx="415178" cy="379591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1pPr>
          </a:lstStyle>
          <a:p>
            <a:r>
              <a:t>Fact information</a:t>
            </a:r>
          </a:p>
        </p:txBody>
      </p:sp>
      <p:sp>
        <p:nvSpPr>
          <p:cNvPr id="110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Gotham Bold"/>
                <a:ea typeface="Gotham Bold"/>
                <a:cs typeface="Gotham Bold"/>
                <a:sym typeface="Gotham Bold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Gotham Bold"/>
                <a:ea typeface="Gotham Bold"/>
                <a:cs typeface="Gotham Bold"/>
                <a:sym typeface="Gotham Bold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Gotham Bold"/>
                <a:ea typeface="Gotham Bold"/>
                <a:cs typeface="Gotham Bold"/>
                <a:sym typeface="Gotham Bold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Gotham Bold"/>
                <a:ea typeface="Gotham Bold"/>
                <a:cs typeface="Gotham Bold"/>
                <a:sym typeface="Gotham Bold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Gotham Bold"/>
                <a:ea typeface="Gotham Bold"/>
                <a:cs typeface="Gotham Bold"/>
                <a:sym typeface="Gotham Bold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Gotham Bold"/>
                <a:ea typeface="Gotham Bold"/>
                <a:cs typeface="Gotham Bold"/>
                <a:sym typeface="Gotham Bold"/>
              </a:defRPr>
            </a:lvl1pPr>
          </a:lstStyle>
          <a:p>
            <a:r>
              <a:t>Attribution</a:t>
            </a:r>
          </a:p>
        </p:txBody>
      </p:sp>
      <p:sp>
        <p:nvSpPr>
          <p:cNvPr id="119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z="8500" spc="-170"/>
            </a:lvl1pPr>
            <a:lvl2pPr marL="638923" indent="-12700">
              <a:spcBef>
                <a:spcPts val="0"/>
              </a:spcBef>
              <a:buSzTx/>
              <a:buNone/>
              <a:defRPr sz="8500" spc="-170"/>
            </a:lvl2pPr>
            <a:lvl3pPr marL="638923" indent="444500">
              <a:spcBef>
                <a:spcPts val="0"/>
              </a:spcBef>
              <a:buSzTx/>
              <a:buNone/>
              <a:defRPr sz="8500" spc="-170"/>
            </a:lvl3pPr>
            <a:lvl4pPr marL="638923" indent="901700">
              <a:spcBef>
                <a:spcPts val="0"/>
              </a:spcBef>
              <a:buSzTx/>
              <a:buNone/>
              <a:defRPr sz="8500" spc="-170"/>
            </a:lvl4pPr>
            <a:lvl5pPr marL="638923" indent="1358900">
              <a:spcBef>
                <a:spcPts val="0"/>
              </a:spcBef>
              <a:buSzTx/>
              <a:buNone/>
              <a:defRPr sz="8500" spc="-170"/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862804876_960x639.jpg"/>
          <p:cNvSpPr>
            <a:spLocks noGrp="1"/>
          </p:cNvSpPr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8" name="824910546_2681x1332.jpg"/>
          <p:cNvSpPr>
            <a:spLocks noGrp="1"/>
          </p:cNvSpPr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9" name="575395635_960x639.jpg"/>
          <p:cNvSpPr>
            <a:spLocks noGrp="1"/>
          </p:cNvSpPr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Image"/>
          <p:cNvSpPr>
            <a:spLocks noGrp="1"/>
          </p:cNvSpPr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Phot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Image"/>
          <p:cNvSpPr>
            <a:spLocks noGrp="1"/>
          </p:cNvSpPr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5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b="0" i="0" spc="-232">
                <a:latin typeface="Gotham Book" panose="02000604040000020004" pitchFamily="2" charset="0"/>
                <a:ea typeface="+mn-ea"/>
                <a:cs typeface="+mn-cs"/>
                <a:sym typeface="Helvetica Neue"/>
              </a:defRPr>
            </a:lvl1pPr>
          </a:lstStyle>
          <a:p>
            <a:r>
              <a:rPr dirty="0"/>
              <a:t>Presentation Title</a:t>
            </a:r>
          </a:p>
        </p:txBody>
      </p:sp>
      <p:sp>
        <p:nvSpPr>
          <p:cNvPr id="26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latin typeface="Gotham Book" panose="02000604040000020004" pitchFamily="2" charset="0"/>
                <a:ea typeface="+mn-ea"/>
                <a:cs typeface="+mn-cs"/>
                <a:sym typeface="Helvetica Neue"/>
              </a:defRPr>
            </a:lvl1pPr>
          </a:lstStyle>
          <a:p>
            <a:r>
              <a:rPr dirty="0"/>
              <a:t>Author and Date</a:t>
            </a:r>
          </a:p>
        </p:txBody>
      </p:sp>
      <p:sp>
        <p:nvSpPr>
          <p:cNvPr id="2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0" i="0">
                <a:latin typeface="Gotham Book" panose="02000604040000020004" pitchFamily="2" charset="0"/>
                <a:ea typeface="+mn-ea"/>
                <a:cs typeface="+mn-cs"/>
                <a:sym typeface="Helvetica Neue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0" i="0">
                <a:latin typeface="Gotham Book" panose="02000604040000020004" pitchFamily="2" charset="0"/>
                <a:ea typeface="+mn-ea"/>
                <a:cs typeface="+mn-cs"/>
                <a:sym typeface="Helvetica Neue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0" i="0">
                <a:latin typeface="Gotham Book" panose="02000604040000020004" pitchFamily="2" charset="0"/>
                <a:ea typeface="+mn-ea"/>
                <a:cs typeface="+mn-cs"/>
                <a:sym typeface="Helvetica Neue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0" i="0">
                <a:latin typeface="Gotham Book" panose="02000604040000020004" pitchFamily="2" charset="0"/>
                <a:ea typeface="+mn-ea"/>
                <a:cs typeface="+mn-cs"/>
                <a:sym typeface="Helvetica Neue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0" i="0">
                <a:latin typeface="Gotham Book" panose="02000604040000020004" pitchFamily="2" charset="0"/>
                <a:ea typeface="+mn-ea"/>
                <a:cs typeface="+mn-cs"/>
                <a:sym typeface="Helvetica Neue"/>
              </a:defRPr>
            </a:lvl5pPr>
          </a:lstStyle>
          <a:p>
            <a:r>
              <a:rPr dirty="0"/>
              <a:t>Presentation Subtitle 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7" name="92709243_1322x1323.jpeg"/>
          <p:cNvSpPr>
            <a:spLocks noGrp="1"/>
          </p:cNvSpPr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78163" y="13080242"/>
            <a:ext cx="415178" cy="379591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6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47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65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6" name="824910546_2681x1332.jpg"/>
          <p:cNvSpPr>
            <a:spLocks noGrp="1"/>
          </p:cNvSpPr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spc="-232"/>
            </a:lvl1pPr>
          </a:lstStyle>
          <a:p>
            <a:r>
              <a:t>Section Title</a:t>
            </a:r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78163" y="13080242"/>
            <a:ext cx="415178" cy="379591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92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Gotham Bold"/>
                <a:ea typeface="Gotham Bold"/>
                <a:cs typeface="Gotham Bold"/>
                <a:sym typeface="Gotham Bold"/>
              </a:defRPr>
            </a:lvl1pPr>
          </a:lstStyle>
          <a:p>
            <a:r>
              <a:t>Agenda Subtitle</a:t>
            </a:r>
          </a:p>
        </p:txBody>
      </p:sp>
      <p:sp>
        <p:nvSpPr>
          <p:cNvPr id="93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Rectangle"/>
          <p:cNvSpPr/>
          <p:nvPr/>
        </p:nvSpPr>
        <p:spPr>
          <a:xfrm>
            <a:off x="3097" y="1763810"/>
            <a:ext cx="856003" cy="3000762"/>
          </a:xfrm>
          <a:prstGeom prst="rect">
            <a:avLst/>
          </a:prstGeom>
          <a:solidFill>
            <a:srgbClr val="DCBC1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b="0" i="0" dirty="0">
              <a:latin typeface="Gotham Medium" panose="02000604030000020004" pitchFamily="2" charset="0"/>
            </a:endParaRPr>
          </a:p>
        </p:txBody>
      </p:sp>
      <p:pic>
        <p:nvPicPr>
          <p:cNvPr id="5" name="25909D99-4125-48FD-A7AF-ED0B2FBA8D72-2-2-1.png" descr="25909D99-4125-48FD-A7AF-ED0B2FBA8D72-2-2-1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1592" y="12371364"/>
            <a:ext cx="2729282" cy="815316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78163" y="13076008"/>
            <a:ext cx="415178" cy="37959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 b="0" i="0">
                <a:latin typeface="Gotham Book" panose="02000604040000020004" pitchFamily="2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FFFFFF"/>
          </a:solidFill>
          <a:uFillTx/>
          <a:latin typeface="Gotham Bold"/>
          <a:ea typeface="Gotham Bold"/>
          <a:cs typeface="Gotham Bold"/>
          <a:sym typeface="Gotham Bold"/>
        </a:defRPr>
      </a:lvl1pPr>
      <a:lvl2pPr marL="0" marR="0" indent="4572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FFFFFF"/>
          </a:solidFill>
          <a:uFillTx/>
          <a:latin typeface="Gotham Bold"/>
          <a:ea typeface="Gotham Bold"/>
          <a:cs typeface="Gotham Bold"/>
          <a:sym typeface="Gotham Bold"/>
        </a:defRPr>
      </a:lvl2pPr>
      <a:lvl3pPr marL="0" marR="0" indent="9144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FFFFFF"/>
          </a:solidFill>
          <a:uFillTx/>
          <a:latin typeface="Gotham Bold"/>
          <a:ea typeface="Gotham Bold"/>
          <a:cs typeface="Gotham Bold"/>
          <a:sym typeface="Gotham Bold"/>
        </a:defRPr>
      </a:lvl3pPr>
      <a:lvl4pPr marL="0" marR="0" indent="13716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FFFFFF"/>
          </a:solidFill>
          <a:uFillTx/>
          <a:latin typeface="Gotham Bold"/>
          <a:ea typeface="Gotham Bold"/>
          <a:cs typeface="Gotham Bold"/>
          <a:sym typeface="Gotham Bold"/>
        </a:defRPr>
      </a:lvl4pPr>
      <a:lvl5pPr marL="0" marR="0" indent="18288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FFFFFF"/>
          </a:solidFill>
          <a:uFillTx/>
          <a:latin typeface="Gotham Bold"/>
          <a:ea typeface="Gotham Bold"/>
          <a:cs typeface="Gotham Bold"/>
          <a:sym typeface="Gotham Bold"/>
        </a:defRPr>
      </a:lvl5pPr>
      <a:lvl6pPr marL="0" marR="0" indent="22860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FFFFFF"/>
          </a:solidFill>
          <a:uFillTx/>
          <a:latin typeface="Gotham Bold"/>
          <a:ea typeface="Gotham Bold"/>
          <a:cs typeface="Gotham Bold"/>
          <a:sym typeface="Gotham Bold"/>
        </a:defRPr>
      </a:lvl6pPr>
      <a:lvl7pPr marL="0" marR="0" indent="27432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FFFFFF"/>
          </a:solidFill>
          <a:uFillTx/>
          <a:latin typeface="Gotham Bold"/>
          <a:ea typeface="Gotham Bold"/>
          <a:cs typeface="Gotham Bold"/>
          <a:sym typeface="Gotham Bold"/>
        </a:defRPr>
      </a:lvl7pPr>
      <a:lvl8pPr marL="0" marR="0" indent="32004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FFFFFF"/>
          </a:solidFill>
          <a:uFillTx/>
          <a:latin typeface="Gotham Bold"/>
          <a:ea typeface="Gotham Bold"/>
          <a:cs typeface="Gotham Bold"/>
          <a:sym typeface="Gotham Bold"/>
        </a:defRPr>
      </a:lvl8pPr>
      <a:lvl9pPr marL="0" marR="0" indent="36576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FFFFFF"/>
          </a:solidFill>
          <a:uFillTx/>
          <a:latin typeface="Gotham Bold"/>
          <a:ea typeface="Gotham Bold"/>
          <a:cs typeface="Gotham Bold"/>
          <a:sym typeface="Gotham Bold"/>
        </a:defRPr>
      </a:lvl9pPr>
    </p:titleStyle>
    <p:bodyStyle>
      <a:lvl1pPr marL="609600" marR="0" indent="-609600" algn="l" defTabSz="2438338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Gotham Book"/>
          <a:ea typeface="Gotham Book"/>
          <a:cs typeface="Gotham Book"/>
          <a:sym typeface="Gotham Book"/>
        </a:defRPr>
      </a:lvl1pPr>
      <a:lvl2pPr marL="1219200" marR="0" indent="-609600" algn="l" defTabSz="2438338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Gotham Book"/>
          <a:ea typeface="Gotham Book"/>
          <a:cs typeface="Gotham Book"/>
          <a:sym typeface="Gotham Book"/>
        </a:defRPr>
      </a:lvl2pPr>
      <a:lvl3pPr marL="1828800" marR="0" indent="-609600" algn="l" defTabSz="2438338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Gotham Book"/>
          <a:ea typeface="Gotham Book"/>
          <a:cs typeface="Gotham Book"/>
          <a:sym typeface="Gotham Book"/>
        </a:defRPr>
      </a:lvl3pPr>
      <a:lvl4pPr marL="2438400" marR="0" indent="-609600" algn="l" defTabSz="2438338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Gotham Book"/>
          <a:ea typeface="Gotham Book"/>
          <a:cs typeface="Gotham Book"/>
          <a:sym typeface="Gotham Book"/>
        </a:defRPr>
      </a:lvl4pPr>
      <a:lvl5pPr marL="3048000" marR="0" indent="-609600" algn="l" defTabSz="2438338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Gotham Book"/>
          <a:ea typeface="Gotham Book"/>
          <a:cs typeface="Gotham Book"/>
          <a:sym typeface="Gotham Book"/>
        </a:defRPr>
      </a:lvl5pPr>
      <a:lvl6pPr marL="3657600" marR="0" indent="-609600" algn="l" defTabSz="2438338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Gotham Book"/>
          <a:ea typeface="Gotham Book"/>
          <a:cs typeface="Gotham Book"/>
          <a:sym typeface="Gotham Book"/>
        </a:defRPr>
      </a:lvl6pPr>
      <a:lvl7pPr marL="4267200" marR="0" indent="-609600" algn="l" defTabSz="2438338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Gotham Book"/>
          <a:ea typeface="Gotham Book"/>
          <a:cs typeface="Gotham Book"/>
          <a:sym typeface="Gotham Book"/>
        </a:defRPr>
      </a:lvl7pPr>
      <a:lvl8pPr marL="4876800" marR="0" indent="-609600" algn="l" defTabSz="2438338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Gotham Book"/>
          <a:ea typeface="Gotham Book"/>
          <a:cs typeface="Gotham Book"/>
          <a:sym typeface="Gotham Book"/>
        </a:defRPr>
      </a:lvl8pPr>
      <a:lvl9pPr marL="5486400" marR="0" indent="-609600" algn="l" defTabSz="2438338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Gotham Book"/>
          <a:ea typeface="Gotham Book"/>
          <a:cs typeface="Gotham Book"/>
          <a:sym typeface="Gotham Book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eneral Facts about Media"/>
          <p:cNvSpPr txBox="1">
            <a:spLocks noGrp="1"/>
          </p:cNvSpPr>
          <p:nvPr>
            <p:ph type="ctrTitle"/>
          </p:nvPr>
        </p:nvSpPr>
        <p:spPr>
          <a:xfrm>
            <a:off x="2853129" y="4015983"/>
            <a:ext cx="17231183" cy="7688789"/>
          </a:xfrm>
          <a:prstGeom prst="rect">
            <a:avLst/>
          </a:prstGeom>
        </p:spPr>
        <p:txBody>
          <a:bodyPr anchor="t"/>
          <a:lstStyle>
            <a:lvl1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General Facts about Media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ruths About the Media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393911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9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Truths About the Media</a:t>
            </a:r>
          </a:p>
        </p:txBody>
      </p:sp>
      <p:sp>
        <p:nvSpPr>
          <p:cNvPr id="176" name="Media is doing extensive research on YOUR kids…"/>
          <p:cNvSpPr txBox="1"/>
          <p:nvPr/>
        </p:nvSpPr>
        <p:spPr>
          <a:xfrm>
            <a:off x="3482238" y="4584367"/>
            <a:ext cx="19177761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Media is doing extensive research on YOUR kids</a:t>
            </a:r>
          </a:p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ART IS NOT VALUE NEUTRAL </a:t>
            </a:r>
          </a:p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Students can absorb huge amounts of media </a:t>
            </a:r>
          </a:p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Media meets kids needs for acceptance, companionship and identification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1" build="p" bldLvl="5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ruths About the Media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393911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9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Truths About the Media</a:t>
            </a:r>
          </a:p>
        </p:txBody>
      </p:sp>
      <p:sp>
        <p:nvSpPr>
          <p:cNvPr id="179" name="The worship of “popularity and celebrity” (the new hero)…"/>
          <p:cNvSpPr txBox="1"/>
          <p:nvPr/>
        </p:nvSpPr>
        <p:spPr>
          <a:xfrm>
            <a:off x="3482238" y="4584367"/>
            <a:ext cx="19177761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The worship of “popularity and celebrity” (the new hero) </a:t>
            </a:r>
          </a:p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Technology is an isolator </a:t>
            </a:r>
          </a:p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Act out the drama of media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1" build="p" bldLvl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How do these truths about media affect your child?"/>
          <p:cNvSpPr txBox="1">
            <a:spLocks noGrp="1"/>
          </p:cNvSpPr>
          <p:nvPr>
            <p:ph type="ctrTitle"/>
          </p:nvPr>
        </p:nvSpPr>
        <p:spPr>
          <a:xfrm>
            <a:off x="2853129" y="3567383"/>
            <a:ext cx="17763642" cy="7035778"/>
          </a:xfrm>
          <a:prstGeom prst="rect">
            <a:avLst/>
          </a:prstGeom>
        </p:spPr>
        <p:txBody>
          <a:bodyPr anchor="t"/>
          <a:lstStyle>
            <a:lvl1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How do these truths about media affect your child?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Who is influencing your kids? Who are their role models?"/>
          <p:cNvSpPr txBox="1">
            <a:spLocks noGrp="1"/>
          </p:cNvSpPr>
          <p:nvPr>
            <p:ph type="ctrTitle"/>
          </p:nvPr>
        </p:nvSpPr>
        <p:spPr>
          <a:xfrm>
            <a:off x="2853129" y="3567383"/>
            <a:ext cx="17763642" cy="7035778"/>
          </a:xfrm>
          <a:prstGeom prst="rect">
            <a:avLst/>
          </a:prstGeom>
        </p:spPr>
        <p:txBody>
          <a:bodyPr anchor="t"/>
          <a:lstStyle>
            <a:lvl1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Who is influencing your kids? Who are their role models?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Evaluate Media Approaches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393911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9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Evaluate Media Approaches </a:t>
            </a:r>
          </a:p>
        </p:txBody>
      </p:sp>
      <p:sp>
        <p:nvSpPr>
          <p:cNvPr id="186" name="Uninvolved:  Head in the sand…"/>
          <p:cNvSpPr txBox="1"/>
          <p:nvPr/>
        </p:nvSpPr>
        <p:spPr>
          <a:xfrm>
            <a:off x="3482238" y="4584367"/>
            <a:ext cx="18135142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Uninvolved:  Head in the sand </a:t>
            </a:r>
          </a:p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Overprotective: Controlling and restrictive </a:t>
            </a:r>
          </a:p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Learn to Discern: Becoming responsible with the media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1" build="p" bldLvl="5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ach Them Healthy Sexuality"/>
          <p:cNvSpPr txBox="1">
            <a:spLocks noGrp="1"/>
          </p:cNvSpPr>
          <p:nvPr>
            <p:ph type="ctrTitle"/>
          </p:nvPr>
        </p:nvSpPr>
        <p:spPr>
          <a:xfrm>
            <a:off x="2853129" y="4313991"/>
            <a:ext cx="17763642" cy="6289170"/>
          </a:xfrm>
          <a:prstGeom prst="rect">
            <a:avLst/>
          </a:prstGeom>
        </p:spPr>
        <p:txBody>
          <a:bodyPr anchor="t"/>
          <a:lstStyle>
            <a:lvl1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Teach Them Healthy Sexuality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Be Age Appropriate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393911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9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Be Age Appropriate</a:t>
            </a:r>
          </a:p>
        </p:txBody>
      </p:sp>
      <p:sp>
        <p:nvSpPr>
          <p:cNvPr id="191" name="3-5 years old…"/>
          <p:cNvSpPr txBox="1"/>
          <p:nvPr/>
        </p:nvSpPr>
        <p:spPr>
          <a:xfrm>
            <a:off x="3482238" y="4584367"/>
            <a:ext cx="18135142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3-5 years old</a:t>
            </a:r>
          </a:p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6-9 years old</a:t>
            </a:r>
          </a:p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10-14 years old</a:t>
            </a:r>
          </a:p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14 and older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1" build="p" bldLvl="5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Escalation of Pornography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20414235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9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Escalation of Pornography</a:t>
            </a:r>
          </a:p>
        </p:txBody>
      </p:sp>
      <p:sp>
        <p:nvSpPr>
          <p:cNvPr id="194" name="Viewing pornography…"/>
          <p:cNvSpPr txBox="1"/>
          <p:nvPr/>
        </p:nvSpPr>
        <p:spPr>
          <a:xfrm>
            <a:off x="3482238" y="4356448"/>
            <a:ext cx="18135142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 lnSpcReduction="10000"/>
          </a:bodyPr>
          <a:lstStyle/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Viewing pornography</a:t>
            </a:r>
          </a:p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Addiction</a:t>
            </a:r>
          </a:p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Escalation</a:t>
            </a:r>
          </a:p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Desensitization</a:t>
            </a:r>
          </a:p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Acting out sexually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1" build="p" bldLvl="5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he Purity Code"/>
          <p:cNvSpPr txBox="1">
            <a:spLocks noGrp="1"/>
          </p:cNvSpPr>
          <p:nvPr>
            <p:ph type="ctrTitle"/>
          </p:nvPr>
        </p:nvSpPr>
        <p:spPr>
          <a:xfrm>
            <a:off x="2853129" y="5223628"/>
            <a:ext cx="17763642" cy="5379533"/>
          </a:xfrm>
          <a:prstGeom prst="rect">
            <a:avLst/>
          </a:prstGeom>
        </p:spPr>
        <p:txBody>
          <a:bodyPr anchor="t"/>
          <a:lstStyle>
            <a:lvl1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The Purity Code 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In honor of God, my family, and my future spouse, I commit my life to sexual purity."/>
          <p:cNvSpPr txBox="1">
            <a:spLocks noGrp="1"/>
          </p:cNvSpPr>
          <p:nvPr>
            <p:ph type="ctrTitle"/>
          </p:nvPr>
        </p:nvSpPr>
        <p:spPr>
          <a:xfrm>
            <a:off x="3388231" y="5075844"/>
            <a:ext cx="18402887" cy="5547167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defRPr sz="9179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pPr defTabSz="914400"/>
            <a:r>
              <a:t>In honor of God, my family, and my future spouse, I commit my life to sexual purity.</a:t>
            </a:r>
          </a:p>
        </p:txBody>
      </p:sp>
      <p:sp>
        <p:nvSpPr>
          <p:cNvPr id="199" name="The Purity Code:"/>
          <p:cNvSpPr txBox="1"/>
          <p:nvPr/>
        </p:nvSpPr>
        <p:spPr>
          <a:xfrm>
            <a:off x="1821107" y="1147489"/>
            <a:ext cx="20414235" cy="32521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12700">
              <a:defRPr sz="8900" cap="all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The Purity Code: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he Times-…"/>
          <p:cNvSpPr txBox="1">
            <a:spLocks noGrp="1"/>
          </p:cNvSpPr>
          <p:nvPr>
            <p:ph type="ctrTitle"/>
          </p:nvPr>
        </p:nvSpPr>
        <p:spPr>
          <a:xfrm>
            <a:off x="2853129" y="3503165"/>
            <a:ext cx="18677743" cy="7688788"/>
          </a:xfrm>
          <a:prstGeom prst="rect">
            <a:avLst/>
          </a:prstGeom>
        </p:spPr>
        <p:txBody>
          <a:bodyPr anchor="t"/>
          <a:lstStyle/>
          <a:p>
            <a: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The Times-</a:t>
            </a:r>
          </a:p>
          <a:p>
            <a: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They Are</a:t>
            </a:r>
          </a:p>
          <a:p>
            <a: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"A-changin"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his Involves: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20414235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9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This Involves:</a:t>
            </a:r>
          </a:p>
        </p:txBody>
      </p:sp>
      <p:sp>
        <p:nvSpPr>
          <p:cNvPr id="202" name="Honoring God with my body…"/>
          <p:cNvSpPr txBox="1"/>
          <p:nvPr/>
        </p:nvSpPr>
        <p:spPr>
          <a:xfrm>
            <a:off x="3482238" y="4356448"/>
            <a:ext cx="18135142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Honoring God with my body</a:t>
            </a:r>
          </a:p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Renewing my mind for good</a:t>
            </a:r>
          </a:p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Turning my eyes from worthless things </a:t>
            </a:r>
          </a:p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Guarding my heart above all else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1" build="p" bldLvl="5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Is TV Still Relevant?"/>
          <p:cNvSpPr txBox="1">
            <a:spLocks noGrp="1"/>
          </p:cNvSpPr>
          <p:nvPr>
            <p:ph type="ctrTitle"/>
          </p:nvPr>
        </p:nvSpPr>
        <p:spPr>
          <a:xfrm>
            <a:off x="2853129" y="5223628"/>
            <a:ext cx="17763642" cy="5379533"/>
          </a:xfrm>
          <a:prstGeom prst="rect">
            <a:avLst/>
          </a:prstGeom>
        </p:spPr>
        <p:txBody>
          <a:bodyPr anchor="t"/>
          <a:lstStyle>
            <a:lvl1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Is TV Still Relevant? 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Is TV Still Relevant?"/>
          <p:cNvSpPr txBox="1">
            <a:spLocks noGrp="1"/>
          </p:cNvSpPr>
          <p:nvPr>
            <p:ph type="ctrTitle"/>
          </p:nvPr>
        </p:nvSpPr>
        <p:spPr>
          <a:xfrm>
            <a:off x="2853129" y="5223628"/>
            <a:ext cx="17763642" cy="5379533"/>
          </a:xfrm>
          <a:prstGeom prst="rect">
            <a:avLst/>
          </a:prstGeom>
        </p:spPr>
        <p:txBody>
          <a:bodyPr anchor="t"/>
          <a:lstStyle>
            <a:lvl1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Is TV Still Relevant? </a:t>
            </a:r>
          </a:p>
        </p:txBody>
      </p:sp>
      <p:sp>
        <p:nvSpPr>
          <p:cNvPr id="207" name="Yes"/>
          <p:cNvSpPr txBox="1"/>
          <p:nvPr/>
        </p:nvSpPr>
        <p:spPr>
          <a:xfrm>
            <a:off x="2853129" y="7521816"/>
            <a:ext cx="17763642" cy="24184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12700">
              <a:defRPr sz="1370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Yes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Is TV Still Relevant?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20414235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9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Is TV Still Relevant?</a:t>
            </a:r>
          </a:p>
        </p:txBody>
      </p:sp>
      <p:sp>
        <p:nvSpPr>
          <p:cNvPr id="210" name="By the time an American reaches 65, they will have spent 9 full years watching TV…"/>
          <p:cNvSpPr txBox="1"/>
          <p:nvPr/>
        </p:nvSpPr>
        <p:spPr>
          <a:xfrm>
            <a:off x="3482238" y="4356448"/>
            <a:ext cx="17991749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 lnSpcReduction="10000"/>
          </a:bodyPr>
          <a:lstStyle/>
          <a:p>
            <a:pPr marL="426719" indent="-426719" algn="l" defTabSz="914400">
              <a:spcBef>
                <a:spcPts val="5400"/>
              </a:spcBef>
              <a:buSzPct val="100000"/>
              <a:buChar char="-"/>
              <a:defRPr sz="504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By the time an American reaches 65, they will have spent 9 full years watching TV</a:t>
            </a:r>
          </a:p>
          <a:p>
            <a:pPr marL="426719" indent="-426719" algn="l" defTabSz="914400">
              <a:spcBef>
                <a:spcPts val="5400"/>
              </a:spcBef>
              <a:buSzPct val="100000"/>
              <a:buChar char="-"/>
              <a:defRPr sz="504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An average child watches 1200 minutes (20 hours) per week and 38 minutes in meaningful conversation with a parent</a:t>
            </a:r>
          </a:p>
          <a:p>
            <a:pPr marL="426719" indent="-426719" algn="l" defTabSz="914400">
              <a:spcBef>
                <a:spcPts val="5400"/>
              </a:spcBef>
              <a:buSzPct val="100000"/>
              <a:buChar char="-"/>
              <a:defRPr sz="504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Researchers are finding connections between adolescent behavior and the “imitation” factor from TV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" grpId="1" build="p" bldLvl="5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he World According to TV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20414235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9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The World According to TV </a:t>
            </a:r>
          </a:p>
        </p:txBody>
      </p:sp>
      <p:sp>
        <p:nvSpPr>
          <p:cNvPr id="213" name="We’re all young and beautiful…"/>
          <p:cNvSpPr txBox="1"/>
          <p:nvPr/>
        </p:nvSpPr>
        <p:spPr>
          <a:xfrm>
            <a:off x="3482238" y="4356448"/>
            <a:ext cx="17991749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We’re all young and beautiful</a:t>
            </a:r>
          </a:p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We all let our children raise themselves</a:t>
            </a:r>
          </a:p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We’re mostly white </a:t>
            </a:r>
          </a:p>
          <a:p>
            <a:pPr marL="507999" indent="-507999" algn="l" defTabSz="12700">
              <a:spcBef>
                <a:spcPts val="6500"/>
              </a:spcBef>
              <a:buSzPct val="100000"/>
              <a:buChar char="-"/>
              <a:defRPr sz="60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All we ever think about is sex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1" build="p" bldLvl="5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It’s All About the Mobile Device"/>
          <p:cNvSpPr txBox="1">
            <a:spLocks noGrp="1"/>
          </p:cNvSpPr>
          <p:nvPr>
            <p:ph type="ctrTitle"/>
          </p:nvPr>
        </p:nvSpPr>
        <p:spPr>
          <a:xfrm>
            <a:off x="2853129" y="5072401"/>
            <a:ext cx="17763642" cy="5379532"/>
          </a:xfrm>
          <a:prstGeom prst="rect">
            <a:avLst/>
          </a:prstGeom>
        </p:spPr>
        <p:txBody>
          <a:bodyPr anchor="t"/>
          <a:lstStyle>
            <a:lvl1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It’s All About the Mobile Device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“The Social Media Generation”"/>
          <p:cNvSpPr txBox="1">
            <a:spLocks noGrp="1"/>
          </p:cNvSpPr>
          <p:nvPr>
            <p:ph type="ctrTitle"/>
          </p:nvPr>
        </p:nvSpPr>
        <p:spPr>
          <a:xfrm>
            <a:off x="2853129" y="5072401"/>
            <a:ext cx="17763642" cy="5379532"/>
          </a:xfrm>
          <a:prstGeom prst="rect">
            <a:avLst/>
          </a:prstGeom>
        </p:spPr>
        <p:txBody>
          <a:bodyPr anchor="t"/>
          <a:lstStyle>
            <a:lvl1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“The Social Media Generation”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“The Social Media Generation”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20414235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2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“The Social Media Generation”</a:t>
            </a:r>
          </a:p>
        </p:txBody>
      </p:sp>
      <p:sp>
        <p:nvSpPr>
          <p:cNvPr id="220" name="The cell phone is much more than a phone."/>
          <p:cNvSpPr txBox="1"/>
          <p:nvPr/>
        </p:nvSpPr>
        <p:spPr>
          <a:xfrm>
            <a:off x="3444431" y="4091800"/>
            <a:ext cx="17991749" cy="7392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marL="507999" indent="-507999" algn="l" defTabSz="12700">
              <a:spcBef>
                <a:spcPts val="4300"/>
              </a:spcBef>
              <a:buSzPct val="100000"/>
              <a:buChar char="-"/>
              <a:defRPr sz="470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The cell phone is much more than a phone.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1" build="p" bldLvl="5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“It’s a super-computer that can connect you to the world.”"/>
          <p:cNvSpPr txBox="1">
            <a:spLocks noGrp="1"/>
          </p:cNvSpPr>
          <p:nvPr>
            <p:ph type="ctrTitle"/>
          </p:nvPr>
        </p:nvSpPr>
        <p:spPr>
          <a:xfrm>
            <a:off x="3388231" y="3458937"/>
            <a:ext cx="18402887" cy="6309377"/>
          </a:xfrm>
          <a:prstGeom prst="rect">
            <a:avLst/>
          </a:prstGeom>
        </p:spPr>
        <p:txBody>
          <a:bodyPr anchor="t">
            <a:normAutofit fontScale="90000"/>
          </a:bodyPr>
          <a:lstStyle>
            <a:lvl1pPr>
              <a:lnSpc>
                <a:spcPct val="100000"/>
              </a:lnSpc>
              <a:defRPr sz="13014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pPr defTabSz="914400"/>
            <a:r>
              <a:t>“It’s a super-computer that can connect you to the world.” </a:t>
            </a:r>
          </a:p>
        </p:txBody>
      </p:sp>
      <p:sp>
        <p:nvSpPr>
          <p:cNvPr id="223" name="THE ECONOMIST"/>
          <p:cNvSpPr txBox="1"/>
          <p:nvPr/>
        </p:nvSpPr>
        <p:spPr>
          <a:xfrm>
            <a:off x="3198134" y="11001337"/>
            <a:ext cx="18402887" cy="10740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 fontScale="92500" lnSpcReduction="20000"/>
          </a:bodyPr>
          <a:lstStyle>
            <a:lvl1pPr algn="r">
              <a:defRPr sz="7672" i="1">
                <a:solidFill>
                  <a:srgbClr val="DCBC11"/>
                </a:solidFill>
                <a:latin typeface="Gotham Bold"/>
                <a:ea typeface="Gotham Bold"/>
                <a:cs typeface="Gotham Bold"/>
                <a:sym typeface="Gotham Bold"/>
              </a:defRPr>
            </a:lvl1pPr>
          </a:lstStyle>
          <a:p>
            <a:pPr defTabSz="914400"/>
            <a:r>
              <a:t>THE ECONOMIST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“The Social Media Generation”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20414235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2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“The Social Media Generation”</a:t>
            </a:r>
          </a:p>
        </p:txBody>
      </p:sp>
      <p:sp>
        <p:nvSpPr>
          <p:cNvPr id="226" name="The cell phone is much more than a phone.…"/>
          <p:cNvSpPr txBox="1"/>
          <p:nvPr/>
        </p:nvSpPr>
        <p:spPr>
          <a:xfrm>
            <a:off x="3444431" y="4091800"/>
            <a:ext cx="17991749" cy="7392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marL="507999" indent="-507999" algn="l" defTabSz="12700">
              <a:spcBef>
                <a:spcPts val="4300"/>
              </a:spcBef>
              <a:buSzPct val="100000"/>
              <a:buChar char="-"/>
              <a:defRPr sz="47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The cell phone is much more than a phone. </a:t>
            </a:r>
          </a:p>
          <a:p>
            <a:pPr marL="507999" indent="-507999" algn="l" defTabSz="12700">
              <a:spcBef>
                <a:spcPts val="4300"/>
              </a:spcBef>
              <a:buSzPct val="100000"/>
              <a:buChar char="-"/>
              <a:defRPr sz="47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Only “friend” and “like” people you know</a:t>
            </a:r>
          </a:p>
          <a:p>
            <a:pPr marL="507999" indent="-507999" algn="l" defTabSz="12700">
              <a:spcBef>
                <a:spcPts val="4300"/>
              </a:spcBef>
              <a:buSzPct val="100000"/>
              <a:buChar char="-"/>
              <a:defRPr sz="47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It’s not smart to sleep with your phone</a:t>
            </a:r>
          </a:p>
          <a:p>
            <a:pPr marL="507999" indent="-507999" algn="l" defTabSz="12700">
              <a:spcBef>
                <a:spcPts val="4300"/>
              </a:spcBef>
              <a:buSzPct val="100000"/>
              <a:buChar char="-"/>
              <a:defRPr sz="47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Assume everything in your phone will become public</a:t>
            </a:r>
          </a:p>
          <a:p>
            <a:pPr marL="507999" indent="-507999" algn="l" defTabSz="12700">
              <a:spcBef>
                <a:spcPts val="4300"/>
              </a:spcBef>
              <a:buSzPct val="100000"/>
              <a:buChar char="-"/>
              <a:defRPr sz="47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Your kids’ mobile device drives them to distraction</a:t>
            </a:r>
          </a:p>
          <a:p>
            <a:pPr marL="507999" indent="-507999" algn="l" defTabSz="12700">
              <a:spcBef>
                <a:spcPts val="4300"/>
              </a:spcBef>
              <a:buSzPct val="100000"/>
              <a:buChar char="-"/>
              <a:defRPr sz="47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Create a mobile device contract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" grpId="1" build="p" bldLvl="5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What can a parent do?"/>
          <p:cNvSpPr txBox="1">
            <a:spLocks noGrp="1"/>
          </p:cNvSpPr>
          <p:nvPr>
            <p:ph type="ctrTitle"/>
          </p:nvPr>
        </p:nvSpPr>
        <p:spPr>
          <a:xfrm>
            <a:off x="2853129" y="4156175"/>
            <a:ext cx="15425611" cy="7035778"/>
          </a:xfrm>
          <a:prstGeom prst="rect">
            <a:avLst/>
          </a:prstGeom>
        </p:spPr>
        <p:txBody>
          <a:bodyPr anchor="t"/>
          <a:lstStyle>
            <a:lvl1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What can a parent do? 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How To Use Media in a Positive Way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433850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5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How To Use Media in a Positive Way</a:t>
            </a:r>
          </a:p>
        </p:txBody>
      </p:sp>
      <p:sp>
        <p:nvSpPr>
          <p:cNvPr id="229" name="The 25% Factor…"/>
          <p:cNvSpPr txBox="1"/>
          <p:nvPr/>
        </p:nvSpPr>
        <p:spPr>
          <a:xfrm>
            <a:off x="3482238" y="4820513"/>
            <a:ext cx="17991749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 lnSpcReduction="10000"/>
          </a:bodyPr>
          <a:lstStyle/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The 25% Factor</a:t>
            </a:r>
          </a:p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Family Nights (KISS: Keep it Short and Simple)</a:t>
            </a:r>
          </a:p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Inspiration on YouTube</a:t>
            </a:r>
          </a:p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Pizza and a Show</a:t>
            </a:r>
          </a:p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Movie night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1" build="p" bldLvl="5" animBg="1" advAuto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8B7BCFA0-599E-4645-97BA-B6B397ED8B44.png" descr="8B7BCFA0-599E-4645-97BA-B6B397ED8B4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907" y="1058596"/>
            <a:ext cx="19106186" cy="103889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2E613C1B-136C-4FFC-B02A-21A68E34DD06.png" descr="2E613C1B-136C-4FFC-B02A-21A68E34DD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004" y="1030757"/>
            <a:ext cx="20277992" cy="107093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5E808BA7-58DF-42B2-90C8-6CC19C904DBD.png" descr="5E808BA7-58DF-42B2-90C8-6CC19C904DB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546" y="1002190"/>
            <a:ext cx="19062908" cy="107286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Be Aware of Online Bullying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433850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5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Be Aware of Online Bullying</a:t>
            </a:r>
          </a:p>
        </p:txBody>
      </p:sp>
      <p:sp>
        <p:nvSpPr>
          <p:cNvPr id="238" name="Online bullying is growing monthly…"/>
          <p:cNvSpPr txBox="1"/>
          <p:nvPr/>
        </p:nvSpPr>
        <p:spPr>
          <a:xfrm>
            <a:off x="3482238" y="4584367"/>
            <a:ext cx="17991749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 lnSpcReduction="10000"/>
          </a:bodyPr>
          <a:lstStyle/>
          <a:p>
            <a:pPr marL="462279" indent="-462279" algn="l" defTabSz="914400">
              <a:spcBef>
                <a:spcPts val="5900"/>
              </a:spcBef>
              <a:buSzPct val="100000"/>
              <a:buChar char="-"/>
              <a:defRPr sz="546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Online bullying is growing monthly</a:t>
            </a:r>
          </a:p>
          <a:p>
            <a:pPr marL="462279" indent="-462279" algn="l" defTabSz="914400">
              <a:spcBef>
                <a:spcPts val="5900"/>
              </a:spcBef>
              <a:buSzPct val="100000"/>
              <a:buChar char="-"/>
              <a:defRPr sz="546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160,000 kids stay away from school every day because of bullying </a:t>
            </a:r>
          </a:p>
          <a:p>
            <a:pPr marL="462279" indent="-462279" algn="l" defTabSz="914400">
              <a:spcBef>
                <a:spcPts val="5900"/>
              </a:spcBef>
              <a:buSzPct val="100000"/>
              <a:buChar char="-"/>
              <a:defRPr sz="546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The point system</a:t>
            </a:r>
          </a:p>
          <a:p>
            <a:pPr marL="462279" indent="-462279" algn="l" defTabSz="914400">
              <a:spcBef>
                <a:spcPts val="5900"/>
              </a:spcBef>
              <a:buSzPct val="100000"/>
              <a:buChar char="-"/>
              <a:defRPr sz="546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Understand “revenge porn” and harassment issues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" grpId="1" build="p" bldLvl="5" animBg="1" advAuto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exting is the New “First Base”"/>
          <p:cNvSpPr txBox="1">
            <a:spLocks noGrp="1"/>
          </p:cNvSpPr>
          <p:nvPr>
            <p:ph type="ctrTitle"/>
          </p:nvPr>
        </p:nvSpPr>
        <p:spPr>
          <a:xfrm>
            <a:off x="2853129" y="5072401"/>
            <a:ext cx="17763642" cy="5379532"/>
          </a:xfrm>
          <a:prstGeom prst="rect">
            <a:avLst/>
          </a:prstGeom>
        </p:spPr>
        <p:txBody>
          <a:bodyPr anchor="t"/>
          <a:lstStyle>
            <a:lvl1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Sexting is the New “First Base” 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What Can we Do?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433850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5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What Can we Do?</a:t>
            </a:r>
          </a:p>
        </p:txBody>
      </p:sp>
      <p:sp>
        <p:nvSpPr>
          <p:cNvPr id="243" name="Tips on Guiding Your Kids Online"/>
          <p:cNvSpPr txBox="1"/>
          <p:nvPr/>
        </p:nvSpPr>
        <p:spPr>
          <a:xfrm>
            <a:off x="2613191" y="3931523"/>
            <a:ext cx="18402887" cy="9447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 fontScale="92500" lnSpcReduction="10000"/>
          </a:bodyPr>
          <a:lstStyle>
            <a:lvl1pPr algn="l">
              <a:defRPr sz="6576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pPr defTabSz="914400"/>
            <a:r>
              <a:t>Tips on Guiding Your Kids Online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What Can we Do?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433850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5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What Can we Do?</a:t>
            </a:r>
          </a:p>
        </p:txBody>
      </p:sp>
      <p:sp>
        <p:nvSpPr>
          <p:cNvPr id="246" name="The computer and TV are not babysitters.…"/>
          <p:cNvSpPr txBox="1"/>
          <p:nvPr/>
        </p:nvSpPr>
        <p:spPr>
          <a:xfrm>
            <a:off x="4729864" y="5570698"/>
            <a:ext cx="17991750" cy="6502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 lnSpcReduction="10000"/>
          </a:bodyPr>
          <a:lstStyle/>
          <a:p>
            <a:pPr marL="732409" indent="-732409" algn="l" defTabSz="914400">
              <a:spcBef>
                <a:spcPts val="3800"/>
              </a:spcBef>
              <a:buSzPct val="100000"/>
              <a:buAutoNum type="arabicPeriod"/>
              <a:defRPr sz="438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The computer and TV are not babysitters.</a:t>
            </a:r>
          </a:p>
          <a:p>
            <a:pPr marL="732409" indent="-732409" algn="l" defTabSz="914400">
              <a:spcBef>
                <a:spcPts val="3800"/>
              </a:spcBef>
              <a:buSzPct val="100000"/>
              <a:buAutoNum type="arabicPeriod"/>
              <a:defRPr sz="438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The web is a resource, not a toy.</a:t>
            </a:r>
          </a:p>
          <a:p>
            <a:pPr marL="732409" indent="-732409" algn="l" defTabSz="914400">
              <a:spcBef>
                <a:spcPts val="3800"/>
              </a:spcBef>
              <a:buSzPct val="100000"/>
              <a:buAutoNum type="arabicPeriod"/>
              <a:defRPr sz="438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Have a parent/child privacy talk.</a:t>
            </a:r>
          </a:p>
          <a:p>
            <a:pPr marL="732409" indent="-732409" algn="l" defTabSz="914400">
              <a:spcBef>
                <a:spcPts val="3800"/>
              </a:spcBef>
              <a:buSzPct val="100000"/>
              <a:buAutoNum type="arabicPeriod"/>
              <a:defRPr sz="438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Pornography rules the web.</a:t>
            </a:r>
          </a:p>
          <a:p>
            <a:pPr marL="732409" indent="-732409" algn="l" defTabSz="914400">
              <a:spcBef>
                <a:spcPts val="3800"/>
              </a:spcBef>
              <a:buSzPct val="100000"/>
              <a:buAutoNum type="arabicPeriod"/>
              <a:defRPr sz="438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Computer must be in a highly visible place.</a:t>
            </a:r>
          </a:p>
          <a:p>
            <a:pPr marL="732409" indent="-732409" algn="l" defTabSz="914400">
              <a:spcBef>
                <a:spcPts val="3800"/>
              </a:spcBef>
              <a:buSzPct val="100000"/>
              <a:buAutoNum type="arabicPeriod"/>
              <a:defRPr sz="438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Consider a quality web filter.</a:t>
            </a:r>
          </a:p>
        </p:txBody>
      </p:sp>
      <p:sp>
        <p:nvSpPr>
          <p:cNvPr id="247" name="Tips on Guiding Your Kids Online"/>
          <p:cNvSpPr txBox="1"/>
          <p:nvPr/>
        </p:nvSpPr>
        <p:spPr>
          <a:xfrm>
            <a:off x="2613191" y="3931523"/>
            <a:ext cx="18402887" cy="9447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 fontScale="92500" lnSpcReduction="10000"/>
          </a:bodyPr>
          <a:lstStyle>
            <a:lvl1pPr algn="l">
              <a:defRPr sz="6576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pPr defTabSz="914400"/>
            <a:r>
              <a:t>Tips on Guiding Your Kids Online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1" build="p" bldLvl="5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Quality Web Filters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433850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5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Quality Web Filters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How To Use Media in a Positive Way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433850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5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How To Use Media in a Positive Way</a:t>
            </a:r>
          </a:p>
        </p:txBody>
      </p:sp>
      <p:sp>
        <p:nvSpPr>
          <p:cNvPr id="252" name="The 25% Factor…"/>
          <p:cNvSpPr txBox="1"/>
          <p:nvPr/>
        </p:nvSpPr>
        <p:spPr>
          <a:xfrm>
            <a:off x="3482238" y="4820513"/>
            <a:ext cx="17991749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 lnSpcReduction="10000"/>
          </a:bodyPr>
          <a:lstStyle/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The 25% Factor</a:t>
            </a:r>
          </a:p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Family Nights (KISS: Keep it Short and Simple)</a:t>
            </a:r>
          </a:p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Inspiration on YouTube</a:t>
            </a:r>
          </a:p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Pizza and a Show</a:t>
            </a:r>
          </a:p>
          <a:p>
            <a:pPr marL="457199" indent="-457199" algn="l" defTabSz="914400">
              <a:spcBef>
                <a:spcPts val="5800"/>
              </a:spcBef>
              <a:buSzPct val="100000"/>
              <a:buChar char="-"/>
              <a:defRPr sz="54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Movie night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" grpId="1" build="p" bldLvl="5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Be a Student of the Culture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393911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9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Be a Student of the Culture</a:t>
            </a:r>
          </a:p>
        </p:txBody>
      </p:sp>
      <p:sp>
        <p:nvSpPr>
          <p:cNvPr id="161" name="Listen to what they listen to…"/>
          <p:cNvSpPr txBox="1"/>
          <p:nvPr/>
        </p:nvSpPr>
        <p:spPr>
          <a:xfrm>
            <a:off x="3482238" y="4584367"/>
            <a:ext cx="19177761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3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Listen to what they listen to</a:t>
            </a:r>
          </a:p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3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Watch what they watch</a:t>
            </a:r>
          </a:p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3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Read what they read</a:t>
            </a:r>
          </a:p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3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See what they see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1" build="p" bldLvl="5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he Technology…"/>
          <p:cNvSpPr txBox="1">
            <a:spLocks noGrp="1"/>
          </p:cNvSpPr>
          <p:nvPr>
            <p:ph type="ctrTitle"/>
          </p:nvPr>
        </p:nvSpPr>
        <p:spPr>
          <a:xfrm>
            <a:off x="2853129" y="4156175"/>
            <a:ext cx="17763642" cy="7035778"/>
          </a:xfrm>
          <a:prstGeom prst="rect">
            <a:avLst/>
          </a:prstGeom>
        </p:spPr>
        <p:txBody>
          <a:bodyPr anchor="t"/>
          <a:lstStyle/>
          <a:p>
            <a: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The Technology</a:t>
            </a:r>
          </a:p>
          <a:p>
            <a:pPr defTabSz="12700">
              <a:lnSpc>
                <a:spcPct val="100000"/>
              </a:lnSpc>
              <a:defRPr sz="13700" spc="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Crisis 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What should we do?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393911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9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What should we do?</a:t>
            </a:r>
          </a:p>
        </p:txBody>
      </p:sp>
      <p:sp>
        <p:nvSpPr>
          <p:cNvPr id="166" name="Evaluate everything you see and hear…"/>
          <p:cNvSpPr txBox="1"/>
          <p:nvPr/>
        </p:nvSpPr>
        <p:spPr>
          <a:xfrm>
            <a:off x="3482238" y="4584367"/>
            <a:ext cx="19177761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3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Evaluate everything you see and hear</a:t>
            </a:r>
          </a:p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3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Examine your own behavior</a:t>
            </a:r>
          </a:p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3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Enter into dialog not monolog </a:t>
            </a:r>
          </a:p>
          <a:p>
            <a:pPr marL="507999" indent="-507999" algn="l" defTabSz="12700">
              <a:spcBef>
                <a:spcPts val="4200"/>
              </a:spcBef>
              <a:buSzPct val="100000"/>
              <a:buChar char="-"/>
              <a:defRPr sz="63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Develop boundaries and expectations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1" build="p" bldLvl="5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Internet Usage Contract…"/>
          <p:cNvSpPr txBox="1"/>
          <p:nvPr/>
        </p:nvSpPr>
        <p:spPr>
          <a:xfrm>
            <a:off x="2912440" y="2988932"/>
            <a:ext cx="19177760" cy="7129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marL="507999" indent="-507999" algn="l" defTabSz="12700">
              <a:spcBef>
                <a:spcPts val="8700"/>
              </a:spcBef>
              <a:buSzPct val="100000"/>
              <a:buChar char="-"/>
              <a:defRPr sz="75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Internet Usage Contract</a:t>
            </a:r>
          </a:p>
          <a:p>
            <a:pPr marL="507999" indent="-507999" algn="l" defTabSz="12700">
              <a:spcBef>
                <a:spcPts val="8700"/>
              </a:spcBef>
              <a:buSzPct val="100000"/>
              <a:buChar char="-"/>
              <a:defRPr sz="75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The Music Agreement</a:t>
            </a:r>
          </a:p>
          <a:p>
            <a:pPr marL="507999" indent="-507999" algn="l" defTabSz="12700">
              <a:spcBef>
                <a:spcPts val="8700"/>
              </a:spcBef>
              <a:buSzPct val="100000"/>
              <a:buChar char="-"/>
              <a:defRPr sz="7500">
                <a:latin typeface="Gotham Book"/>
                <a:ea typeface="Gotham Book"/>
                <a:cs typeface="Gotham Book"/>
                <a:sym typeface="Gotham Book"/>
              </a:defRPr>
            </a:pPr>
            <a:r>
              <a:t>TV/Movie Contract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1" build="p" bldLvl="5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Mediums: Making Sense of the Media"/>
          <p:cNvSpPr txBox="1">
            <a:spLocks noGrp="1"/>
          </p:cNvSpPr>
          <p:nvPr>
            <p:ph type="ctrTitle"/>
          </p:nvPr>
        </p:nvSpPr>
        <p:spPr>
          <a:xfrm>
            <a:off x="1821107" y="1147489"/>
            <a:ext cx="19393911" cy="3252169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defRPr sz="8700" cap="all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r>
              <a:t>Mediums: Making Sense of the Media</a:t>
            </a:r>
          </a:p>
        </p:txBody>
      </p:sp>
      <p:sp>
        <p:nvSpPr>
          <p:cNvPr id="171" name="Video Games…"/>
          <p:cNvSpPr txBox="1"/>
          <p:nvPr/>
        </p:nvSpPr>
        <p:spPr>
          <a:xfrm>
            <a:off x="3406265" y="4652056"/>
            <a:ext cx="19177760" cy="7466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 lnSpcReduction="10000"/>
          </a:bodyPr>
          <a:lstStyle/>
          <a:p>
            <a:pPr marL="294639" indent="-294639" algn="l" defTabSz="914400">
              <a:spcBef>
                <a:spcPts val="1600"/>
              </a:spcBef>
              <a:buSzPct val="100000"/>
              <a:buChar char="-"/>
              <a:defRPr sz="3653">
                <a:latin typeface="Gotham Book"/>
                <a:ea typeface="Gotham Book"/>
                <a:cs typeface="Gotham Book"/>
                <a:sym typeface="Gotham Book"/>
              </a:defRPr>
            </a:pPr>
            <a:r>
              <a:t>Video Games </a:t>
            </a:r>
          </a:p>
          <a:p>
            <a:pPr marL="294639" indent="-294639" algn="l" defTabSz="914400">
              <a:spcBef>
                <a:spcPts val="1600"/>
              </a:spcBef>
              <a:buSzPct val="100000"/>
              <a:buChar char="-"/>
              <a:defRPr sz="3653">
                <a:latin typeface="Gotham Book"/>
                <a:ea typeface="Gotham Book"/>
                <a:cs typeface="Gotham Book"/>
                <a:sym typeface="Gotham Book"/>
              </a:defRPr>
            </a:pPr>
            <a:r>
              <a:t>Movies </a:t>
            </a:r>
          </a:p>
          <a:p>
            <a:pPr marL="294639" indent="-294639" algn="l" defTabSz="914400">
              <a:spcBef>
                <a:spcPts val="1600"/>
              </a:spcBef>
              <a:buSzPct val="100000"/>
              <a:buChar char="-"/>
              <a:defRPr sz="3653">
                <a:latin typeface="Gotham Book"/>
                <a:ea typeface="Gotham Book"/>
                <a:cs typeface="Gotham Book"/>
                <a:sym typeface="Gotham Book"/>
              </a:defRPr>
            </a:pPr>
            <a:r>
              <a:t>DVDs</a:t>
            </a:r>
          </a:p>
          <a:p>
            <a:pPr marL="294639" indent="-294639" algn="l" defTabSz="914400">
              <a:spcBef>
                <a:spcPts val="1600"/>
              </a:spcBef>
              <a:buSzPct val="100000"/>
              <a:buChar char="-"/>
              <a:defRPr sz="3653">
                <a:latin typeface="Gotham Book"/>
                <a:ea typeface="Gotham Book"/>
                <a:cs typeface="Gotham Book"/>
                <a:sym typeface="Gotham Book"/>
              </a:defRPr>
            </a:pPr>
            <a:r>
              <a:t>Videos on my Phone</a:t>
            </a:r>
          </a:p>
          <a:p>
            <a:pPr marL="294639" indent="-294639" algn="l" defTabSz="914400">
              <a:spcBef>
                <a:spcPts val="1600"/>
              </a:spcBef>
              <a:buSzPct val="100000"/>
              <a:buChar char="-"/>
              <a:defRPr sz="3653">
                <a:latin typeface="Gotham Book"/>
                <a:ea typeface="Gotham Book"/>
                <a:cs typeface="Gotham Book"/>
                <a:sym typeface="Gotham Book"/>
              </a:defRPr>
            </a:pPr>
            <a:r>
              <a:t>Satellite and Cable TV </a:t>
            </a:r>
          </a:p>
          <a:p>
            <a:pPr marL="294639" indent="-294639" algn="l" defTabSz="914400">
              <a:spcBef>
                <a:spcPts val="1600"/>
              </a:spcBef>
              <a:buSzPct val="100000"/>
              <a:buChar char="-"/>
              <a:defRPr sz="3653">
                <a:latin typeface="Gotham Book"/>
                <a:ea typeface="Gotham Book"/>
                <a:cs typeface="Gotham Book"/>
                <a:sym typeface="Gotham Book"/>
              </a:defRPr>
            </a:pPr>
            <a:r>
              <a:t>Music and Music Videos </a:t>
            </a:r>
          </a:p>
          <a:p>
            <a:pPr marL="294639" indent="-294639" algn="l" defTabSz="914400">
              <a:spcBef>
                <a:spcPts val="1600"/>
              </a:spcBef>
              <a:buSzPct val="100000"/>
              <a:buChar char="-"/>
              <a:defRPr sz="3653">
                <a:latin typeface="Gotham Book"/>
                <a:ea typeface="Gotham Book"/>
                <a:cs typeface="Gotham Book"/>
                <a:sym typeface="Gotham Book"/>
              </a:defRPr>
            </a:pPr>
            <a:r>
              <a:t>Internet </a:t>
            </a:r>
          </a:p>
          <a:p>
            <a:pPr marL="294639" indent="-294639" algn="l" defTabSz="914400">
              <a:spcBef>
                <a:spcPts val="1600"/>
              </a:spcBef>
              <a:buSzPct val="100000"/>
              <a:buChar char="-"/>
              <a:defRPr sz="3653">
                <a:latin typeface="Gotham Book"/>
                <a:ea typeface="Gotham Book"/>
                <a:cs typeface="Gotham Book"/>
                <a:sym typeface="Gotham Book"/>
              </a:defRPr>
            </a:pPr>
            <a:r>
              <a:t>Chat</a:t>
            </a:r>
          </a:p>
          <a:p>
            <a:pPr marL="294639" indent="-294639" algn="l" defTabSz="914400">
              <a:spcBef>
                <a:spcPts val="1600"/>
              </a:spcBef>
              <a:buSzPct val="100000"/>
              <a:buChar char="-"/>
              <a:defRPr sz="3653">
                <a:latin typeface="Gotham Book"/>
                <a:ea typeface="Gotham Book"/>
                <a:cs typeface="Gotham Book"/>
                <a:sym typeface="Gotham Book"/>
              </a:defRPr>
            </a:pPr>
            <a:r>
              <a:t>Magazines/Blogs </a:t>
            </a:r>
          </a:p>
          <a:p>
            <a:pPr marL="294639" indent="-294639" algn="l" defTabSz="914400">
              <a:spcBef>
                <a:spcPts val="1600"/>
              </a:spcBef>
              <a:buSzPct val="100000"/>
              <a:buChar char="-"/>
              <a:defRPr sz="3653">
                <a:latin typeface="Gotham Book"/>
                <a:ea typeface="Gotham Book"/>
                <a:cs typeface="Gotham Book"/>
                <a:sym typeface="Gotham Book"/>
              </a:defRPr>
            </a:pPr>
            <a:r>
              <a:t>Social Networking Sites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1" build="p" bldLvl="5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How are these “media mediums” affecting your child?"/>
          <p:cNvSpPr txBox="1">
            <a:spLocks noGrp="1"/>
          </p:cNvSpPr>
          <p:nvPr>
            <p:ph type="ctrTitle"/>
          </p:nvPr>
        </p:nvSpPr>
        <p:spPr>
          <a:xfrm>
            <a:off x="2853129" y="3567383"/>
            <a:ext cx="17763642" cy="7035778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defRPr sz="13563" spc="0">
                <a:latin typeface="Gotham Book"/>
                <a:ea typeface="Gotham Book"/>
                <a:cs typeface="Gotham Book"/>
                <a:sym typeface="Gotham Book"/>
              </a:defRPr>
            </a:lvl1pPr>
          </a:lstStyle>
          <a:p>
            <a:pPr defTabSz="914400"/>
            <a:r>
              <a:t>How are these “media mediums” affecting your child?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679</Words>
  <Application>Microsoft Macintosh PowerPoint</Application>
  <PresentationFormat>Custom</PresentationFormat>
  <Paragraphs>121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Gotham Book</vt:lpstr>
      <vt:lpstr>Gotham Medium</vt:lpstr>
      <vt:lpstr>Gotham Bold</vt:lpstr>
      <vt:lpstr>20_BasicBlack</vt:lpstr>
      <vt:lpstr>General Facts about Media</vt:lpstr>
      <vt:lpstr>The Times- They Are "A-changin"</vt:lpstr>
      <vt:lpstr>What can a parent do? </vt:lpstr>
      <vt:lpstr>Be a Student of the Culture</vt:lpstr>
      <vt:lpstr>The Technology Crisis </vt:lpstr>
      <vt:lpstr>What should we do?</vt:lpstr>
      <vt:lpstr>PowerPoint Presentation</vt:lpstr>
      <vt:lpstr>Mediums: Making Sense of the Media</vt:lpstr>
      <vt:lpstr>How are these “media mediums” affecting your child?</vt:lpstr>
      <vt:lpstr>Truths About the Media</vt:lpstr>
      <vt:lpstr>Truths About the Media</vt:lpstr>
      <vt:lpstr>How do these truths about media affect your child?</vt:lpstr>
      <vt:lpstr>Who is influencing your kids? Who are their role models?</vt:lpstr>
      <vt:lpstr>Evaluate Media Approaches </vt:lpstr>
      <vt:lpstr>Teach Them Healthy Sexuality</vt:lpstr>
      <vt:lpstr>Be Age Appropriate</vt:lpstr>
      <vt:lpstr>Escalation of Pornography</vt:lpstr>
      <vt:lpstr>The Purity Code </vt:lpstr>
      <vt:lpstr>In honor of God, my family, and my future spouse, I commit my life to sexual purity.</vt:lpstr>
      <vt:lpstr>This Involves:</vt:lpstr>
      <vt:lpstr>Is TV Still Relevant? </vt:lpstr>
      <vt:lpstr>Is TV Still Relevant? </vt:lpstr>
      <vt:lpstr>Is TV Still Relevant?</vt:lpstr>
      <vt:lpstr>The World According to TV </vt:lpstr>
      <vt:lpstr>It’s All About the Mobile Device</vt:lpstr>
      <vt:lpstr>“The Social Media Generation”</vt:lpstr>
      <vt:lpstr>“The Social Media Generation”</vt:lpstr>
      <vt:lpstr>“It’s a super-computer that can connect you to the world.” </vt:lpstr>
      <vt:lpstr>“The Social Media Generation”</vt:lpstr>
      <vt:lpstr>How To Use Media in a Positive Way</vt:lpstr>
      <vt:lpstr>PowerPoint Presentation</vt:lpstr>
      <vt:lpstr>PowerPoint Presentation</vt:lpstr>
      <vt:lpstr>PowerPoint Presentation</vt:lpstr>
      <vt:lpstr>Be Aware of Online Bullying</vt:lpstr>
      <vt:lpstr>Sexting is the New “First Base” </vt:lpstr>
      <vt:lpstr>What Can we Do?</vt:lpstr>
      <vt:lpstr>What Can we Do?</vt:lpstr>
      <vt:lpstr>Quality Web Filters</vt:lpstr>
      <vt:lpstr>How To Use Media in a Positive Way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 Facts about Media</dc:title>
  <cp:lastModifiedBy>Dave Harris</cp:lastModifiedBy>
  <cp:revision>1</cp:revision>
  <dcterms:modified xsi:type="dcterms:W3CDTF">2021-04-21T02:05:38Z</dcterms:modified>
</cp:coreProperties>
</file>